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3" r:id="rId7"/>
    <p:sldId id="261" r:id="rId8"/>
    <p:sldId id="265" r:id="rId9"/>
    <p:sldId id="262" r:id="rId10"/>
    <p:sldId id="274" r:id="rId11"/>
    <p:sldId id="27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6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575E-406C-462B-83AE-684FF41A862A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7AC7-DB52-40F8-A602-F5BDE8571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D000-D659-4765-BAE4-3EA63983E9DA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8D966-A949-4839-9566-7373C18BD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516F-8EBF-41D8-A675-93874646F4AB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2CE38-DC8B-4F3A-ADC6-C41ADADE47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A8EE0-F09A-4967-BC66-A8D9CF9240E8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E61A3-1308-4096-BEC3-3C74139E5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375BA-5116-43C6-BF6B-76B5711CA50C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A140C-BE9E-43E1-9B4B-67CAD4F90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70F6E-0C4B-4EE0-B417-FFE0FDA83324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7DCB-01AF-4C44-829F-D8C730824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60996-3824-4070-92CE-F35C769DB605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69C6-F2B0-44E1-98A2-7CCDAD623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E49B0-9C82-4781-92E7-F20B23440217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0A8F9-553A-4B3F-9459-ACF9B18510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9B37B-E7CF-42A6-A6B4-A685C26C695E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7A934-742D-40EA-9A8F-00B55EE340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46E7-9A64-48BA-B75D-EE3701434072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77FD8-47A5-4955-AE52-D5D613B3F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B62C6-5BF5-4695-8DD6-3D5114D56D62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DCD8C-0B30-4562-9CAF-490F028B7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C50DC8-976A-463E-922A-BA1E58D57AD3}" type="datetimeFigureOut">
              <a:rPr lang="ru-RU"/>
              <a:pPr>
                <a:defRPr/>
              </a:pPr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DD0E37-1906-4AE0-B9BA-78C599296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33" name="Группа 54"/>
          <p:cNvGrpSpPr>
            <a:grpSpLocks/>
          </p:cNvGrpSpPr>
          <p:nvPr/>
        </p:nvGrpSpPr>
        <p:grpSpPr bwMode="auto">
          <a:xfrm>
            <a:off x="0" y="0"/>
            <a:ext cx="9144000" cy="542925"/>
            <a:chOff x="0" y="0"/>
            <a:chExt cx="9144000" cy="542926"/>
          </a:xfrm>
        </p:grpSpPr>
        <p:pic>
          <p:nvPicPr>
            <p:cNvPr id="1044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334000" y="0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 r="52751"/>
            <a:stretch>
              <a:fillRect/>
            </a:stretch>
          </p:blipFill>
          <p:spPr bwMode="auto">
            <a:xfrm>
              <a:off x="3635896" y="0"/>
              <a:ext cx="18002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4" name="Группа 55"/>
          <p:cNvGrpSpPr>
            <a:grpSpLocks/>
          </p:cNvGrpSpPr>
          <p:nvPr/>
        </p:nvGrpSpPr>
        <p:grpSpPr bwMode="auto">
          <a:xfrm flipV="1">
            <a:off x="0" y="6315075"/>
            <a:ext cx="9144000" cy="542925"/>
            <a:chOff x="0" y="0"/>
            <a:chExt cx="9144000" cy="542926"/>
          </a:xfrm>
        </p:grpSpPr>
        <p:pic>
          <p:nvPicPr>
            <p:cNvPr id="1041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flipH="1">
              <a:off x="5334000" y="0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 r="52751"/>
            <a:stretch>
              <a:fillRect/>
            </a:stretch>
          </p:blipFill>
          <p:spPr bwMode="auto">
            <a:xfrm>
              <a:off x="3635896" y="0"/>
              <a:ext cx="18002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5" name="Группа 60"/>
          <p:cNvGrpSpPr>
            <a:grpSpLocks/>
          </p:cNvGrpSpPr>
          <p:nvPr/>
        </p:nvGrpSpPr>
        <p:grpSpPr bwMode="auto">
          <a:xfrm>
            <a:off x="0" y="333375"/>
            <a:ext cx="542925" cy="6113463"/>
            <a:chOff x="0" y="332656"/>
            <a:chExt cx="542926" cy="6114256"/>
          </a:xfrm>
        </p:grpSpPr>
        <p:pic>
          <p:nvPicPr>
            <p:cNvPr id="1039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1633537" y="4270449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5400000" flipV="1">
              <a:off x="-1633537" y="1966193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36" name="Группа 61"/>
          <p:cNvGrpSpPr>
            <a:grpSpLocks/>
          </p:cNvGrpSpPr>
          <p:nvPr/>
        </p:nvGrpSpPr>
        <p:grpSpPr bwMode="auto">
          <a:xfrm flipH="1">
            <a:off x="8601075" y="404813"/>
            <a:ext cx="542925" cy="6113462"/>
            <a:chOff x="0" y="332656"/>
            <a:chExt cx="542926" cy="6114256"/>
          </a:xfrm>
        </p:grpSpPr>
        <p:pic>
          <p:nvPicPr>
            <p:cNvPr id="1037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-5400000">
              <a:off x="-1633537" y="4270449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11" descr="http://www.prikachi.com/images/515/5112515m.gif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5400000" flipV="1">
              <a:off x="-1633537" y="1966193"/>
              <a:ext cx="3810000" cy="5429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66388" y="1143602"/>
            <a:ext cx="702146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Palatino Linotype"/>
                <a:ea typeface="+mj-ea"/>
                <a:cs typeface="+mj-cs"/>
              </a:rPr>
              <a:t>«Ай, да картошечка»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7251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6" name="Рисунок 5" descr="76842424_4278666_dc5b6dc69e9eae49dcf61b68a27176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204864"/>
            <a:ext cx="4605343" cy="3744416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909465"/>
            </a:solidFill>
            <a:prstDash val="solid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576944" y="3430741"/>
            <a:ext cx="3330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Автор</a:t>
            </a:r>
            <a:r>
              <a:rPr lang="ru-RU" smtClean="0"/>
              <a:t>: </a:t>
            </a:r>
            <a:r>
              <a:rPr lang="ru-RU" dirty="0" smtClean="0"/>
              <a:t>Зинченко Н.И</a:t>
            </a:r>
          </a:p>
          <a:p>
            <a:r>
              <a:rPr lang="ru-RU" dirty="0" smtClean="0"/>
              <a:t>Участники: Волкова Анна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</a:t>
            </a:r>
            <a:r>
              <a:rPr lang="ru-RU" dirty="0" err="1" smtClean="0"/>
              <a:t>Бромот</a:t>
            </a:r>
            <a:r>
              <a:rPr lang="ru-RU" dirty="0" smtClean="0"/>
              <a:t> Олеся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536" y="903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	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Century Gothic"/>
                <a:cs typeface="+mn-cs"/>
              </a:rPr>
              <a:t>Самое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+mn-cs"/>
              </a:rPr>
              <a:t>неожиданное применение картофелю придумали во Франции – его использовали как украшение</a:t>
            </a:r>
          </a:p>
        </p:txBody>
      </p:sp>
      <p:pic>
        <p:nvPicPr>
          <p:cNvPr id="3" name="Объект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92696"/>
            <a:ext cx="29324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3140968"/>
            <a:ext cx="3910913" cy="2927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69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76672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Но позже люди так полюбили картофель, что стали называть его 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«вторым хлебом»</a:t>
            </a: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.</a:t>
            </a:r>
            <a:b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9" y="2204864"/>
            <a:ext cx="635000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8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3926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ru-RU" sz="4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Эксперимент: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37820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Нам стало очень интересно из чего  состоит картофель? И тогда мы в группе провели эксперимент.</a:t>
            </a:r>
            <a:b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</a:br>
            <a:endParaRPr lang="ru-RU" sz="32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  <a:cs typeface="+mn-cs"/>
            </a:endParaRPr>
          </a:p>
        </p:txBody>
      </p:sp>
      <p:pic>
        <p:nvPicPr>
          <p:cNvPr id="6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10" y="476672"/>
            <a:ext cx="4263423" cy="2650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610" y="3127278"/>
            <a:ext cx="4266170" cy="3298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6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84584" y="602549"/>
            <a:ext cx="446449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fontAlgn="auto">
              <a:spcBef>
                <a:spcPct val="20000"/>
              </a:spcBef>
              <a:spcAft>
                <a:spcPts val="0"/>
              </a:spcAft>
            </a:pPr>
            <a:r>
              <a:rPr lang="ru-RU" sz="2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	Сырой</a:t>
            </a:r>
            <a:r>
              <a:rPr lang="ru-RU" sz="2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, очищенный картофель натерли на терке, смешали  с водой, дали отстоятся - на дне образовался слой белого вещества.</a:t>
            </a:r>
          </a:p>
        </p:txBody>
      </p:sp>
      <p:pic>
        <p:nvPicPr>
          <p:cNvPr id="3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6672"/>
            <a:ext cx="4464496" cy="296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34" y="3440033"/>
            <a:ext cx="4462014" cy="2941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0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4948" y="764704"/>
            <a:ext cx="32221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Что это?</a:t>
            </a:r>
          </a:p>
          <a:p>
            <a:pPr lvl="0"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Это крахмал. Если это вещество высушить, то оно будет белое, как мука.</a:t>
            </a: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47" y="476672"/>
            <a:ext cx="4895726" cy="296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146" y="3429000"/>
            <a:ext cx="4944309" cy="3037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138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3427"/>
            <a:ext cx="8154825" cy="602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91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3890541" cy="32282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3024336" cy="4452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3571" y="836712"/>
            <a:ext cx="7338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Мы приготовили вишневый кисель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99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4572000" cy="51152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А ещё, картофель и картофельный крахмал  хорошее лекарство.        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Например, если простудился - надо подышать над паром сваренной картошки - и станет легче. </a:t>
            </a:r>
          </a:p>
        </p:txBody>
      </p:sp>
      <p:pic>
        <p:nvPicPr>
          <p:cNvPr id="3" name="Picture 2" descr="C:\Users\SAMSUNG\Downloads\imgpreview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08021"/>
            <a:ext cx="3096343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33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Поделки из картошки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 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+mn-cs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 Мы в детском саду тоже, без неё «никуда»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  Из картофеля  делаем замечательные поделки.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+mn-cs"/>
              </a:rPr>
              <a:t>   Даже играем с ней в игры.</a:t>
            </a:r>
          </a:p>
        </p:txBody>
      </p:sp>
      <p:pic>
        <p:nvPicPr>
          <p:cNvPr id="4099" name="Picture 3" descr="C:\Users\SAMSUNG\Desktop\фото картошка Аня\2016-01-24_17.36.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52" y="3068961"/>
            <a:ext cx="685800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0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4887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54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SAMSUNG\Desktop\IMG_1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8208912" cy="5976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8903" y="548680"/>
            <a:ext cx="7416824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800" b="1" u="sng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+mn-cs"/>
              </a:rPr>
              <a:t>Заключение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+mn-cs"/>
              </a:rPr>
              <a:t>.</a:t>
            </a:r>
          </a:p>
          <a:p>
            <a:pPr lvl="0"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Century Gothic"/>
                <a:cs typeface="+mn-cs"/>
              </a:rPr>
              <a:t> Итак, нам удалось доказать ,что картошка- второй хлеб. И она есть в каждом доме, картошка очень вкусная и, как мы узнали, полезная.</a:t>
            </a:r>
          </a:p>
        </p:txBody>
      </p:sp>
      <p:pic>
        <p:nvPicPr>
          <p:cNvPr id="5122" name="Picture 2" descr="C:\Users\SAMSUNG\Downloads\Вкусные-блюда-из-картофеля-300x2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312368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MSUNG\Downloads\bbaf0a2cb7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12" y="3420235"/>
            <a:ext cx="3970412" cy="2493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6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673786"/>
            <a:ext cx="5606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Спасибо за внимание!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0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539750" y="1412776"/>
            <a:ext cx="7993063" cy="3293209"/>
            <a:chOff x="539552" y="-89474"/>
            <a:chExt cx="7992888" cy="40113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539552" y="260648"/>
              <a:ext cx="7992888" cy="487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solidFill>
                  <a:srgbClr val="FFC000"/>
                </a:solidFill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727745" y="-89474"/>
              <a:ext cx="5616501" cy="4011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  <a:t>Цель </a:t>
              </a:r>
              <a:r>
                <a:rPr lang="ru-RU" sz="4000" b="1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  <a:t>:</a:t>
              </a:r>
              <a: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  <a:t/>
              </a:r>
              <a:b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</a:br>
              <a: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  <a:t>Узнать, на самом ли деле картофель является вторым хлебом на Руси.</a:t>
              </a:r>
              <a:b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</a:br>
              <a: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  <a:t>Выяснить откуда картофель родом и как попал в Россию.</a:t>
              </a:r>
              <a:b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</a:br>
              <a: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  <a:t>Доказать, что картофель – это второй хлеб.</a:t>
              </a:r>
              <a:br>
                <a:rPr lang="ru-RU" sz="2400" dirty="0">
                  <a:solidFill>
                    <a:srgbClr val="2F5897"/>
                  </a:solidFill>
                  <a:effectLst>
                    <a:outerShdw blurRad="63500" dist="38100" dir="5400000" algn="t" rotWithShape="0">
                      <a:prstClr val="black">
                        <a:alpha val="25000"/>
                      </a:prstClr>
                    </a:outerShdw>
                  </a:effectLst>
                  <a:latin typeface="Palatino Linotype"/>
                  <a:ea typeface="+mj-ea"/>
                  <a:cs typeface="+mj-cs"/>
                </a:rPr>
              </a:br>
              <a:endParaRPr lang="ru-RU" sz="2400" b="1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26597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Задачи: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7520" y="1767768"/>
            <a:ext cx="717889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Изучить историю картофеля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Приготовление пищи.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Формировать представления о свойствах картофеля опытным путем и через наблюдения.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Развивать любознательность и воображение, творческие способности.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4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6056" y="764704"/>
            <a:ext cx="3446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Проблема проекта: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6141"/>
            <a:ext cx="4464496" cy="3348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220072" y="1916832"/>
            <a:ext cx="3491880" cy="2571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1. Расширения знаний и представлений у детей старшего дошкольного возраста о картофеле;</a:t>
            </a:r>
          </a:p>
          <a:p>
            <a:pPr lvl="0"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2. Осознание детьми значения картофеля в жизни людей </a:t>
            </a:r>
            <a:r>
              <a:rPr lang="ru-RU" sz="16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99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232" y="764704"/>
            <a:ext cx="35349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Гипотеза: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6832"/>
            <a:ext cx="3600400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Мы думаем, что все  должны знать историю картофеля и его свойства.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b="1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 </a:t>
            </a:r>
            <a:endParaRPr lang="ru-RU" sz="24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59540" y="1915402"/>
            <a:ext cx="3577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Действительно, картофель – это такой овощ, из которого можно творить чудеса. И эти чудеса рядом с нами, только к ним мы привыкаем и совсем не замечаем.</a:t>
            </a:r>
          </a:p>
        </p:txBody>
      </p:sp>
    </p:spTree>
    <p:extLst>
      <p:ext uri="{BB962C8B-B14F-4D97-AF65-F5344CB8AC3E}">
        <p14:creationId xmlns:p14="http://schemas.microsoft.com/office/powerpoint/2010/main" val="27149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36712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Сбор информации</a:t>
            </a:r>
          </a:p>
        </p:txBody>
      </p:sp>
      <p:pic>
        <p:nvPicPr>
          <p:cNvPr id="3" name="Picture 3" descr="C:\Users\SAMSUNG\Desktop\фото Натальи Ивановны\IMG_0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44598"/>
            <a:ext cx="4608512" cy="4332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9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4195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2F589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Palatino Linotype"/>
                <a:ea typeface="+mj-ea"/>
                <a:cs typeface="+mj-cs"/>
              </a:rPr>
              <a:t>	Весной, когда природа ещё не полностью проснулась, в маленькой семенной картофелине зарождается жизнь.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3" descr="C:\Users\SAMSUNG\Downloads\kartofel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67457"/>
            <a:ext cx="5399385" cy="3531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AMSUNG\Downloads\imgpreview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20688"/>
            <a:ext cx="3600400" cy="2395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5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78704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</a:pP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	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 Родом это растение из Южной Америки. Там картошку употребляли в пищу много тысяч лет подряд.     В Росси картофель тоже не сразу пришёлся по вкусу. Попал он к нам в 17 веке. Царь Пётр 1 путешествовал по Голландии и прислал мешок </a:t>
            </a:r>
            <a:r>
              <a:rPr lang="ru-RU" sz="24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картофеля </a:t>
            </a:r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  <a:cs typeface="+mn-cs"/>
              </a:rPr>
              <a:t>в Россию.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737" y="1772816"/>
            <a:ext cx="4176703" cy="3113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492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Фокина Л. П. Шаблон (фон) презентации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Фокина Л. П. Шаблон (фон) презентации14</Template>
  <TotalTime>56</TotalTime>
  <Words>149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Фокина Л. П. Шаблон (фон) презентации14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SAMSUNG</cp:lastModifiedBy>
  <cp:revision>8</cp:revision>
  <cp:lastPrinted>2016-03-08T13:23:43Z</cp:lastPrinted>
  <dcterms:created xsi:type="dcterms:W3CDTF">2013-07-26T05:42:10Z</dcterms:created>
  <dcterms:modified xsi:type="dcterms:W3CDTF">2016-03-08T13:31:48Z</dcterms:modified>
</cp:coreProperties>
</file>